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5"/>
    <p:sldMasterId id="2147483700" r:id="rId6"/>
  </p:sldMasterIdLst>
  <p:notesMasterIdLst>
    <p:notesMasterId r:id="rId20"/>
  </p:notesMasterIdLst>
  <p:handoutMasterIdLst>
    <p:handoutMasterId r:id="rId21"/>
  </p:handoutMasterIdLst>
  <p:sldIdLst>
    <p:sldId id="265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4" r:id="rId15"/>
    <p:sldId id="300" r:id="rId16"/>
    <p:sldId id="301" r:id="rId17"/>
    <p:sldId id="302" r:id="rId18"/>
    <p:sldId id="303" r:id="rId19"/>
  </p:sldIdLst>
  <p:sldSz cx="9906000" cy="6858000" type="A4"/>
  <p:notesSz cx="7102475" cy="10231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25D3BF-A9F5-427D-A3A1-9AA48DDCF03D}">
          <p14:sldIdLst>
            <p14:sldId id="265"/>
            <p14:sldId id="293"/>
            <p14:sldId id="294"/>
            <p14:sldId id="295"/>
            <p14:sldId id="296"/>
            <p14:sldId id="297"/>
            <p14:sldId id="298"/>
            <p14:sldId id="299"/>
            <p14:sldId id="304"/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shin Hamim" initials="M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DA1CD5-B584-42D8-9517-605028F50DAA}" v="106" dt="2019-03-29T16:32:19.0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87886" autoAdjust="0"/>
  </p:normalViewPr>
  <p:slideViewPr>
    <p:cSldViewPr>
      <p:cViewPr>
        <p:scale>
          <a:sx n="81" d="100"/>
          <a:sy n="81" d="100"/>
        </p:scale>
        <p:origin x="-960" y="-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notesViewPr>
    <p:cSldViewPr>
      <p:cViewPr varScale="1">
        <p:scale>
          <a:sx n="53" d="100"/>
          <a:sy n="53" d="100"/>
        </p:scale>
        <p:origin x="-1794" y="-78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fi Khan" userId="20f7a329-2118-49ac-8f32-5fb34f91ea3f" providerId="ADAL" clId="{0BDA1CD5-B584-42D8-9517-605028F50DAA}"/>
    <pc:docChg chg="modSld modNotesMaster modHandout">
      <pc:chgData name="Shafi Khan" userId="20f7a329-2118-49ac-8f32-5fb34f91ea3f" providerId="ADAL" clId="{0BDA1CD5-B584-42D8-9517-605028F50DAA}" dt="2019-03-29T16:32:19.098" v="105" actId="20577"/>
      <pc:docMkLst>
        <pc:docMk/>
      </pc:docMkLst>
      <pc:sldChg chg="modSp modNotes">
        <pc:chgData name="Shafi Khan" userId="20f7a329-2118-49ac-8f32-5fb34f91ea3f" providerId="ADAL" clId="{0BDA1CD5-B584-42D8-9517-605028F50DAA}" dt="2019-03-29T16:32:19.098" v="105" actId="20577"/>
        <pc:sldMkLst>
          <pc:docMk/>
          <pc:sldMk cId="2257320154" sldId="265"/>
        </pc:sldMkLst>
        <pc:spChg chg="mod">
          <ac:chgData name="Shafi Khan" userId="20f7a329-2118-49ac-8f32-5fb34f91ea3f" providerId="ADAL" clId="{0BDA1CD5-B584-42D8-9517-605028F50DAA}" dt="2019-03-29T16:32:19.098" v="105" actId="20577"/>
          <ac:spMkLst>
            <pc:docMk/>
            <pc:sldMk cId="2257320154" sldId="265"/>
            <ac:spMk id="21" creationId="{00000000-0000-0000-0000-000000000000}"/>
          </ac:spMkLst>
        </pc:spChg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617507537" sldId="293"/>
        </pc:sldMkLst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617507537" sldId="294"/>
        </pc:sldMkLst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617507537" sldId="295"/>
        </pc:sldMkLst>
      </pc:sldChg>
      <pc:sldChg chg="modSp modNotes">
        <pc:chgData name="Shafi Khan" userId="20f7a329-2118-49ac-8f32-5fb34f91ea3f" providerId="ADAL" clId="{0BDA1CD5-B584-42D8-9517-605028F50DAA}" dt="2019-03-29T16:31:56.112" v="100"/>
        <pc:sldMkLst>
          <pc:docMk/>
          <pc:sldMk cId="2617507537" sldId="296"/>
        </pc:sldMkLst>
        <pc:spChg chg="mod">
          <ac:chgData name="Shafi Khan" userId="20f7a329-2118-49ac-8f32-5fb34f91ea3f" providerId="ADAL" clId="{0BDA1CD5-B584-42D8-9517-605028F50DAA}" dt="2019-03-18T12:14:51.371" v="58" actId="6549"/>
          <ac:spMkLst>
            <pc:docMk/>
            <pc:sldMk cId="2617507537" sldId="296"/>
            <ac:spMk id="10" creationId="{00000000-0000-0000-0000-000000000000}"/>
          </ac:spMkLst>
        </pc:spChg>
        <pc:picChg chg="mod">
          <ac:chgData name="Shafi Khan" userId="20f7a329-2118-49ac-8f32-5fb34f91ea3f" providerId="ADAL" clId="{0BDA1CD5-B584-42D8-9517-605028F50DAA}" dt="2019-03-18T12:15:01.226" v="59" actId="1076"/>
          <ac:picMkLst>
            <pc:docMk/>
            <pc:sldMk cId="2617507537" sldId="296"/>
            <ac:picMk id="9" creationId="{00000000-0000-0000-0000-000000000000}"/>
          </ac:picMkLst>
        </pc:picChg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617507537" sldId="297"/>
        </pc:sldMkLst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3381427508" sldId="298"/>
        </pc:sldMkLst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875480191" sldId="299"/>
        </pc:sldMkLst>
      </pc:sldChg>
      <pc:sldChg chg="modSp modNotes">
        <pc:chgData name="Shafi Khan" userId="20f7a329-2118-49ac-8f32-5fb34f91ea3f" providerId="ADAL" clId="{0BDA1CD5-B584-42D8-9517-605028F50DAA}" dt="2019-03-29T16:31:56.112" v="100"/>
        <pc:sldMkLst>
          <pc:docMk/>
          <pc:sldMk cId="2875480191" sldId="300"/>
        </pc:sldMkLst>
        <pc:spChg chg="mod">
          <ac:chgData name="Shafi Khan" userId="20f7a329-2118-49ac-8f32-5fb34f91ea3f" providerId="ADAL" clId="{0BDA1CD5-B584-42D8-9517-605028F50DAA}" dt="2019-03-18T12:16:11.384" v="73" actId="20577"/>
          <ac:spMkLst>
            <pc:docMk/>
            <pc:sldMk cId="2875480191" sldId="300"/>
            <ac:spMk id="5" creationId="{00000000-0000-0000-0000-000000000000}"/>
          </ac:spMkLst>
        </pc:spChg>
        <pc:spChg chg="mod">
          <ac:chgData name="Shafi Khan" userId="20f7a329-2118-49ac-8f32-5fb34f91ea3f" providerId="ADAL" clId="{0BDA1CD5-B584-42D8-9517-605028F50DAA}" dt="2019-03-18T12:16:20.581" v="85" actId="20577"/>
          <ac:spMkLst>
            <pc:docMk/>
            <pc:sldMk cId="2875480191" sldId="300"/>
            <ac:spMk id="6" creationId="{00000000-0000-0000-0000-000000000000}"/>
          </ac:spMkLst>
        </pc:spChg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875480191" sldId="301"/>
        </pc:sldMkLst>
      </pc:sldChg>
      <pc:sldChg chg="modSp modNotes">
        <pc:chgData name="Shafi Khan" userId="20f7a329-2118-49ac-8f32-5fb34f91ea3f" providerId="ADAL" clId="{0BDA1CD5-B584-42D8-9517-605028F50DAA}" dt="2019-03-29T16:31:56.112" v="100"/>
        <pc:sldMkLst>
          <pc:docMk/>
          <pc:sldMk cId="2875480191" sldId="302"/>
        </pc:sldMkLst>
        <pc:spChg chg="mod">
          <ac:chgData name="Shafi Khan" userId="20f7a329-2118-49ac-8f32-5fb34f91ea3f" providerId="ADAL" clId="{0BDA1CD5-B584-42D8-9517-605028F50DAA}" dt="2019-03-18T12:16:53.272" v="89" actId="20577"/>
          <ac:spMkLst>
            <pc:docMk/>
            <pc:sldMk cId="2875480191" sldId="302"/>
            <ac:spMk id="6" creationId="{00000000-0000-0000-0000-000000000000}"/>
          </ac:spMkLst>
        </pc:spChg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2875480191" sldId="303"/>
        </pc:sldMkLst>
      </pc:sldChg>
      <pc:sldChg chg="modNotes">
        <pc:chgData name="Shafi Khan" userId="20f7a329-2118-49ac-8f32-5fb34f91ea3f" providerId="ADAL" clId="{0BDA1CD5-B584-42D8-9517-605028F50DAA}" dt="2019-03-29T16:31:56.112" v="100"/>
        <pc:sldMkLst>
          <pc:docMk/>
          <pc:sldMk cId="690983176" sldId="3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7" y="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/>
          <a:lstStyle>
            <a:lvl1pPr algn="r">
              <a:defRPr sz="1200"/>
            </a:lvl1pPr>
          </a:lstStyle>
          <a:p>
            <a:fld id="{753C1B7F-BAB7-442B-8E95-63A297423DEB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71809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7" y="971809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 anchor="b"/>
          <a:lstStyle>
            <a:lvl1pPr algn="r">
              <a:defRPr sz="1200"/>
            </a:lvl1pPr>
          </a:lstStyle>
          <a:p>
            <a:fld id="{EE83F171-E13B-43DB-914C-2C4C9C5C4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44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7" y="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/>
          <a:lstStyle>
            <a:lvl1pPr algn="r">
              <a:defRPr sz="1200"/>
            </a:lvl1pPr>
          </a:lstStyle>
          <a:p>
            <a:fld id="{687DC575-D60E-455E-A658-3EF57B4AD52E}" type="datetimeFigureOut">
              <a:rPr lang="en-GB" smtClean="0"/>
              <a:t>24/04/2019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6763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5" tIns="47373" rIns="94745" bIns="4737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59935"/>
            <a:ext cx="5681980" cy="4604148"/>
          </a:xfrm>
          <a:prstGeom prst="rect">
            <a:avLst/>
          </a:prstGeom>
        </p:spPr>
        <p:txBody>
          <a:bodyPr vert="horz" lIns="94745" tIns="47373" rIns="94745" bIns="473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71809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7" y="9718094"/>
            <a:ext cx="3077739" cy="511572"/>
          </a:xfrm>
          <a:prstGeom prst="rect">
            <a:avLst/>
          </a:prstGeom>
        </p:spPr>
        <p:txBody>
          <a:bodyPr vert="horz" lIns="94745" tIns="47373" rIns="94745" bIns="47373" rtlCol="0" anchor="b"/>
          <a:lstStyle>
            <a:lvl1pPr algn="r">
              <a:defRPr sz="1200"/>
            </a:lvl1pPr>
          </a:lstStyle>
          <a:p>
            <a:fld id="{E1F77D57-1EBB-4C47-88B0-058FF01EBF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4050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82638" y="766763"/>
            <a:ext cx="5538787" cy="3835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77D57-1EBB-4C47-88B0-058FF01EBF31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1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3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6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23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7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424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26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33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33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91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44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4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314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710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758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8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67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8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13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1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6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08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55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C6D6-C8E0-4F26-A1E2-6D51A052A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1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41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Parish.Borrowing@communities.gsi.gov.uk" TargetMode="External"/><Relationship Id="rId4" Type="http://schemas.openxmlformats.org/officeDocument/2006/relationships/hyperlink" Target="https://www.gov.uk/government/publications/2010-to-2015-government-policy-local-government-spending/2010-to-2015-government-policy-local-government-spending#appendix-2-parish-and-town-council-borrowing-approva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Rectangle 8"/>
          <p:cNvSpPr txBox="1">
            <a:spLocks noChangeArrowheads="1"/>
          </p:cNvSpPr>
          <p:nvPr/>
        </p:nvSpPr>
        <p:spPr>
          <a:xfrm>
            <a:off x="0" y="1628800"/>
            <a:ext cx="9993560" cy="1080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latin typeface="Arial heading"/>
              </a:rPr>
              <a:t>Access to Grants and Funds:</a:t>
            </a:r>
            <a:br>
              <a:rPr lang="en-GB" sz="3600" b="1" dirty="0">
                <a:latin typeface="Arial heading"/>
              </a:rPr>
            </a:br>
            <a:r>
              <a:rPr lang="en-GB" sz="3600" b="1" dirty="0">
                <a:latin typeface="Arial heading"/>
              </a:rPr>
              <a:t>Parish &amp; Town Council Borrowing</a:t>
            </a:r>
            <a:endParaRPr lang="en-US" sz="2400" b="1" dirty="0">
              <a:latin typeface="Arial heading"/>
            </a:endParaRPr>
          </a:p>
        </p:txBody>
      </p:sp>
      <p:sp>
        <p:nvSpPr>
          <p:cNvPr id="21" name="Rectangle 8"/>
          <p:cNvSpPr txBox="1">
            <a:spLocks noChangeArrowheads="1"/>
          </p:cNvSpPr>
          <p:nvPr/>
        </p:nvSpPr>
        <p:spPr bwMode="auto">
          <a:xfrm>
            <a:off x="776536" y="3068960"/>
            <a:ext cx="8748276" cy="108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2800" kern="0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sz="2400" kern="0" dirty="0">
                <a:solidFill>
                  <a:schemeClr val="tx1"/>
                </a:solidFill>
              </a:rPr>
              <a:t>Shafi Khan</a:t>
            </a:r>
          </a:p>
          <a:p>
            <a:pPr algn="ctr" eaLnBrk="1" hangingPunct="1"/>
            <a:r>
              <a:rPr lang="en-US" sz="2400" kern="0" dirty="0">
                <a:solidFill>
                  <a:schemeClr val="tx1"/>
                </a:solidFill>
              </a:rPr>
              <a:t>Local Government Funding Policy Team </a:t>
            </a:r>
          </a:p>
          <a:p>
            <a:pPr algn="ctr" eaLnBrk="1" hangingPunct="1"/>
            <a:r>
              <a:rPr lang="en-US" sz="2400" kern="0" dirty="0">
                <a:solidFill>
                  <a:schemeClr val="tx1"/>
                </a:solidFill>
              </a:rPr>
              <a:t>Ministry of Housing, Communities and Local Government</a:t>
            </a:r>
          </a:p>
          <a:p>
            <a:pPr algn="ctr" eaLnBrk="1" hangingPunct="1"/>
            <a:endParaRPr lang="en-US" sz="2400" kern="0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sz="2400" kern="0" dirty="0">
                <a:solidFill>
                  <a:schemeClr val="tx1"/>
                </a:solidFill>
              </a:rPr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225732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6. Council Tax precept increase survey / public support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8" y="1196975"/>
            <a:ext cx="9520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Are you in FAVOUR of a council tax precept increase of an additional £XX a year for the purpose of the loan repayments for this project? YES / NO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2276872"/>
            <a:ext cx="1584176" cy="166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2348880"/>
            <a:ext cx="4478288" cy="174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6440">
            <a:off x="2518707" y="2156306"/>
            <a:ext cx="1380702" cy="2091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3282" y="3942879"/>
            <a:ext cx="950976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Preferably a minimum of one month and must include a deadline.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Materials &amp; results must carefully documented and submitted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75480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9"/>
          <a:stretch/>
        </p:blipFill>
        <p:spPr bwMode="auto">
          <a:xfrm>
            <a:off x="192881" y="2060848"/>
            <a:ext cx="9520237" cy="418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7. General project consultation</a:t>
            </a:r>
          </a:p>
          <a:p>
            <a:endParaRPr lang="en-GB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185738" y="1196975"/>
            <a:ext cx="9520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Are you in FAVOUR of this project going ahead? YES / 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480" y="1700808"/>
            <a:ext cx="9433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The parish/town council wishes to seek the views/opinions/feedback from yourselves on this project and application. Please contact us direct by phone / email / post.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7225" y="3413785"/>
            <a:ext cx="951874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500" b="1" dirty="0"/>
              <a:t>Ongoing dedicated website page showing updates on the project and associated borrowing approval application as they both progress.</a:t>
            </a:r>
            <a:endParaRPr lang="en-GB" sz="1500" dirty="0"/>
          </a:p>
          <a:p>
            <a:pPr lvl="0"/>
            <a:endParaRPr lang="en-GB" sz="15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500" b="1" dirty="0"/>
              <a:t>Monthly/quarterly newsletters giving updates on the project and application.</a:t>
            </a:r>
            <a:endParaRPr lang="en-GB" sz="1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5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500" b="1" dirty="0"/>
              <a:t>Monthly/quarterly magazine articles giving updates on the project and application.</a:t>
            </a:r>
          </a:p>
          <a:p>
            <a:pPr lvl="0"/>
            <a:endParaRPr lang="en-GB" sz="1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500" b="1" dirty="0"/>
              <a:t>Local press/media coverage of the project.</a:t>
            </a:r>
          </a:p>
          <a:p>
            <a:pPr lvl="0"/>
            <a:endParaRPr lang="en-GB" sz="1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500" b="1" dirty="0"/>
              <a:t>Public open days and presentations to the residents on the project.</a:t>
            </a: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480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4688" y="116632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rgbClr val="000000"/>
                </a:solidFill>
              </a:rPr>
              <a:t>Further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8" y="1496973"/>
            <a:ext cx="952023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Government policy: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https://www.gov.uk/government/publications/2010-to-2015-government-policy-local-government-spending/2010-to-2015-government-policy-local-government-spending#appendix-2-parish-and-town-council-borrowing-approval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Contact your local NALC County Association representative in the first instance, who will be able to send you the official application form and guidance including the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Guide to Parish &amp; Town Council Borrowing in England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document.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Contact the Local Government Funding Policy Team: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Parish.Borrowing@communities.gov.uk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 </a:t>
            </a:r>
            <a:r>
              <a:rPr lang="en-GB" b="1" dirty="0"/>
              <a:t>0303 444 3132 </a:t>
            </a:r>
            <a:r>
              <a:rPr lang="en-GB" dirty="0"/>
              <a:t>(</a:t>
            </a:r>
            <a:r>
              <a:rPr lang="en-GB" dirty="0">
                <a:latin typeface="Impact" panose="020B0806030902050204" pitchFamily="34" charset="0"/>
              </a:rPr>
              <a:t>Mr Shafi KHAN</a:t>
            </a:r>
            <a:r>
              <a:rPr lang="en-GB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u="sng" dirty="0"/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Seek advice early!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75480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rgbClr val="000000"/>
                </a:solidFill>
              </a:rPr>
              <a:t>Any questions?</a:t>
            </a:r>
          </a:p>
        </p:txBody>
      </p:sp>
      <p:pic>
        <p:nvPicPr>
          <p:cNvPr id="6" name="Picture 2" descr="\\desktop21.dclg.gov.uk\DCLGDFS\UserData2$\tgardner\Desktop\untitled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1340768"/>
            <a:ext cx="3438500" cy="437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48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rgbClr val="000000"/>
                </a:solidFill>
              </a:rPr>
              <a:t>What is parish and town council borrowing?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5738" y="1124744"/>
            <a:ext cx="9520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Local Government Act 2003 enables parish councils to borrow capital monies to fund infrastructure and 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applications to borrow must first be approved by the Secretary of State for the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for Communities and Local Government</a:t>
            </a:r>
          </a:p>
        </p:txBody>
      </p:sp>
      <p:pic>
        <p:nvPicPr>
          <p:cNvPr id="9" name="Picture 2" descr="\\desktop21.dclg.gov.uk\DCLGDFS\UserData2$\tgardner\Desktop\14108679930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348" y="3645024"/>
            <a:ext cx="4835140" cy="277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8464" y="3573016"/>
            <a:ext cx="4824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check all applications to ensure councils have appropriate public support and robust plans to pay off the loan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517232"/>
            <a:ext cx="4520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to be transparent when planning to take out a loan</a:t>
            </a:r>
          </a:p>
        </p:txBody>
      </p:sp>
    </p:spTree>
    <p:extLst>
      <p:ext uri="{BB962C8B-B14F-4D97-AF65-F5344CB8AC3E}">
        <p14:creationId xmlns:p14="http://schemas.microsoft.com/office/powerpoint/2010/main" val="2617507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01272" y="6309320"/>
            <a:ext cx="23114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What is the borrowing process?</a:t>
            </a:r>
          </a:p>
        </p:txBody>
      </p:sp>
      <p:sp>
        <p:nvSpPr>
          <p:cNvPr id="7" name="Freeform 6"/>
          <p:cNvSpPr/>
          <p:nvPr/>
        </p:nvSpPr>
        <p:spPr>
          <a:xfrm>
            <a:off x="848544" y="1268760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kern="1200" dirty="0">
                <a:solidFill>
                  <a:srgbClr val="FFFFFF"/>
                </a:solidFill>
              </a:rPr>
              <a:t>(1)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NALC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600" b="1" kern="1200" dirty="0">
              <a:solidFill>
                <a:srgbClr val="FFFFFF"/>
              </a:solidFill>
            </a:endParaRP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>
                <a:solidFill>
                  <a:srgbClr val="FFFFFF"/>
                </a:solidFill>
              </a:rPr>
              <a:t>Engage with your NALC County Association representative early on for advice</a:t>
            </a:r>
          </a:p>
        </p:txBody>
      </p:sp>
      <p:sp>
        <p:nvSpPr>
          <p:cNvPr id="8" name="Freeform 7"/>
          <p:cNvSpPr/>
          <p:nvPr/>
        </p:nvSpPr>
        <p:spPr>
          <a:xfrm>
            <a:off x="3112445" y="2069980"/>
            <a:ext cx="719226" cy="666296"/>
          </a:xfrm>
          <a:custGeom>
            <a:avLst/>
            <a:gdLst>
              <a:gd name="connsiteX0" fmla="*/ 0 w 252119"/>
              <a:gd name="connsiteY0" fmla="*/ 58931 h 294656"/>
              <a:gd name="connsiteX1" fmla="*/ 126060 w 252119"/>
              <a:gd name="connsiteY1" fmla="*/ 58931 h 294656"/>
              <a:gd name="connsiteX2" fmla="*/ 126060 w 252119"/>
              <a:gd name="connsiteY2" fmla="*/ 0 h 294656"/>
              <a:gd name="connsiteX3" fmla="*/ 252119 w 252119"/>
              <a:gd name="connsiteY3" fmla="*/ 147328 h 294656"/>
              <a:gd name="connsiteX4" fmla="*/ 126060 w 252119"/>
              <a:gd name="connsiteY4" fmla="*/ 294656 h 294656"/>
              <a:gd name="connsiteX5" fmla="*/ 126060 w 252119"/>
              <a:gd name="connsiteY5" fmla="*/ 235725 h 294656"/>
              <a:gd name="connsiteX6" fmla="*/ 0 w 252119"/>
              <a:gd name="connsiteY6" fmla="*/ 235725 h 294656"/>
              <a:gd name="connsiteX7" fmla="*/ 0 w 252119"/>
              <a:gd name="connsiteY7" fmla="*/ 58931 h 2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119" h="294656">
                <a:moveTo>
                  <a:pt x="0" y="58931"/>
                </a:moveTo>
                <a:lnTo>
                  <a:pt x="126060" y="58931"/>
                </a:lnTo>
                <a:lnTo>
                  <a:pt x="126060" y="0"/>
                </a:lnTo>
                <a:lnTo>
                  <a:pt x="252119" y="147328"/>
                </a:lnTo>
                <a:lnTo>
                  <a:pt x="126060" y="294656"/>
                </a:lnTo>
                <a:lnTo>
                  <a:pt x="126060" y="235725"/>
                </a:lnTo>
                <a:lnTo>
                  <a:pt x="0" y="235725"/>
                </a:lnTo>
                <a:lnTo>
                  <a:pt x="0" y="5893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58931" rIns="75636" bIns="589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kern="1200">
              <a:solidFill>
                <a:srgbClr val="FFFFFF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016042" y="1268760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(2)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500" b="1" dirty="0">
                <a:solidFill>
                  <a:srgbClr val="FFFFFF"/>
                </a:solidFill>
              </a:rPr>
              <a:t>RESIDENTS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n-GB" sz="1500" b="1" dirty="0">
              <a:solidFill>
                <a:srgbClr val="FFFFFF"/>
              </a:solidFill>
            </a:endParaRP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dirty="0">
                <a:solidFill>
                  <a:srgbClr val="FFFFFF"/>
                </a:solidFill>
              </a:rPr>
              <a:t>Engage with your residents early on, particularly if a precept increase is involved</a:t>
            </a:r>
          </a:p>
        </p:txBody>
      </p:sp>
      <p:sp>
        <p:nvSpPr>
          <p:cNvPr id="10" name="Freeform 9"/>
          <p:cNvSpPr/>
          <p:nvPr/>
        </p:nvSpPr>
        <p:spPr>
          <a:xfrm>
            <a:off x="7273710" y="1268760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kern="1200" dirty="0">
                <a:solidFill>
                  <a:srgbClr val="FFFFFF"/>
                </a:solidFill>
              </a:rPr>
              <a:t>(3)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NALC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n-GB" sz="900" b="1" dirty="0">
              <a:solidFill>
                <a:srgbClr val="FFFFFF"/>
              </a:solidFill>
            </a:endParaRP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dirty="0">
                <a:solidFill>
                  <a:srgbClr val="FFFFFF"/>
                </a:solidFill>
              </a:rPr>
              <a:t>Submit full application to your NALC County Association for checking &amp; endorsement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273710" y="4405288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kern="1200" dirty="0">
                <a:solidFill>
                  <a:srgbClr val="FFFFFF"/>
                </a:solidFill>
              </a:rPr>
              <a:t>(4)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DCLG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n-GB" sz="1000" b="1" dirty="0">
              <a:solidFill>
                <a:srgbClr val="FFFFFF"/>
              </a:solidFill>
            </a:endParaRP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dirty="0">
                <a:solidFill>
                  <a:srgbClr val="FFFFFF"/>
                </a:solidFill>
              </a:rPr>
              <a:t>Submit full application to DCLG’s Local Government Funding Policy Team for approval</a:t>
            </a:r>
          </a:p>
        </p:txBody>
      </p:sp>
      <p:sp>
        <p:nvSpPr>
          <p:cNvPr id="12" name="Freeform 11"/>
          <p:cNvSpPr/>
          <p:nvPr/>
        </p:nvSpPr>
        <p:spPr>
          <a:xfrm>
            <a:off x="4016042" y="4365104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kern="1200" dirty="0">
                <a:solidFill>
                  <a:srgbClr val="FFFFFF"/>
                </a:solidFill>
              </a:rPr>
              <a:t>(5)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DCLG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n-GB" sz="1100" b="1" dirty="0">
              <a:solidFill>
                <a:srgbClr val="FFFFFF"/>
              </a:solidFill>
            </a:endParaRP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dirty="0">
                <a:solidFill>
                  <a:srgbClr val="FFFFFF"/>
                </a:solidFill>
              </a:rPr>
              <a:t>We aim to provide a response within 15 working days of all the required evidence being submitted</a:t>
            </a:r>
          </a:p>
        </p:txBody>
      </p:sp>
      <p:sp>
        <p:nvSpPr>
          <p:cNvPr id="13" name="Freeform 12"/>
          <p:cNvSpPr/>
          <p:nvPr/>
        </p:nvSpPr>
        <p:spPr>
          <a:xfrm>
            <a:off x="848544" y="4405288"/>
            <a:ext cx="2016224" cy="2268736"/>
          </a:xfrm>
          <a:custGeom>
            <a:avLst/>
            <a:gdLst>
              <a:gd name="connsiteX0" fmla="*/ 0 w 1188132"/>
              <a:gd name="connsiteY0" fmla="*/ 118813 h 1459691"/>
              <a:gd name="connsiteX1" fmla="*/ 118813 w 1188132"/>
              <a:gd name="connsiteY1" fmla="*/ 0 h 1459691"/>
              <a:gd name="connsiteX2" fmla="*/ 1069319 w 1188132"/>
              <a:gd name="connsiteY2" fmla="*/ 0 h 1459691"/>
              <a:gd name="connsiteX3" fmla="*/ 1188132 w 1188132"/>
              <a:gd name="connsiteY3" fmla="*/ 118813 h 1459691"/>
              <a:gd name="connsiteX4" fmla="*/ 1188132 w 1188132"/>
              <a:gd name="connsiteY4" fmla="*/ 1340878 h 1459691"/>
              <a:gd name="connsiteX5" fmla="*/ 1069319 w 1188132"/>
              <a:gd name="connsiteY5" fmla="*/ 1459691 h 1459691"/>
              <a:gd name="connsiteX6" fmla="*/ 118813 w 1188132"/>
              <a:gd name="connsiteY6" fmla="*/ 1459691 h 1459691"/>
              <a:gd name="connsiteX7" fmla="*/ 0 w 1188132"/>
              <a:gd name="connsiteY7" fmla="*/ 1340878 h 1459691"/>
              <a:gd name="connsiteX8" fmla="*/ 0 w 1188132"/>
              <a:gd name="connsiteY8" fmla="*/ 118813 h 145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8132" h="1459691">
                <a:moveTo>
                  <a:pt x="0" y="118813"/>
                </a:moveTo>
                <a:cubicBezTo>
                  <a:pt x="0" y="53194"/>
                  <a:pt x="53194" y="0"/>
                  <a:pt x="118813" y="0"/>
                </a:cubicBezTo>
                <a:lnTo>
                  <a:pt x="1069319" y="0"/>
                </a:lnTo>
                <a:cubicBezTo>
                  <a:pt x="1134938" y="0"/>
                  <a:pt x="1188132" y="53194"/>
                  <a:pt x="1188132" y="118813"/>
                </a:cubicBezTo>
                <a:lnTo>
                  <a:pt x="1188132" y="1340878"/>
                </a:lnTo>
                <a:cubicBezTo>
                  <a:pt x="1188132" y="1406497"/>
                  <a:pt x="1134938" y="1459691"/>
                  <a:pt x="1069319" y="1459691"/>
                </a:cubicBezTo>
                <a:lnTo>
                  <a:pt x="118813" y="1459691"/>
                </a:lnTo>
                <a:cubicBezTo>
                  <a:pt x="53194" y="1459691"/>
                  <a:pt x="0" y="1406497"/>
                  <a:pt x="0" y="1340878"/>
                </a:cubicBezTo>
                <a:lnTo>
                  <a:pt x="0" y="1188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709" tIns="76709" rIns="76709" bIns="76709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b="1" kern="1200" dirty="0">
                <a:solidFill>
                  <a:srgbClr val="FFFFFF"/>
                </a:solidFill>
              </a:rPr>
              <a:t>(6)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b="1" dirty="0">
                <a:solidFill>
                  <a:srgbClr val="FFFFFF"/>
                </a:solidFill>
              </a:rPr>
              <a:t>PWLB</a:t>
            </a: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endParaRPr lang="en-GB" sz="1600" b="1" dirty="0">
              <a:solidFill>
                <a:srgbClr val="FFFFFF"/>
              </a:solidFill>
            </a:endParaRPr>
          </a:p>
          <a:p>
            <a:pPr lvl="0" algn="ctr" defTabSz="488950">
              <a:lnSpc>
                <a:spcPct val="90000"/>
              </a:lnSpc>
              <a:spcAft>
                <a:spcPct val="35000"/>
              </a:spcAft>
            </a:pPr>
            <a:r>
              <a:rPr lang="en-GB" sz="1600" dirty="0">
                <a:solidFill>
                  <a:srgbClr val="FFFFFF"/>
                </a:solidFill>
              </a:rPr>
              <a:t>Apply to PWLB to draw-down the loan in whole or stages, within the 12 month approval</a:t>
            </a:r>
          </a:p>
        </p:txBody>
      </p:sp>
      <p:sp>
        <p:nvSpPr>
          <p:cNvPr id="14" name="Freeform 13"/>
          <p:cNvSpPr/>
          <p:nvPr/>
        </p:nvSpPr>
        <p:spPr>
          <a:xfrm>
            <a:off x="6321152" y="2069980"/>
            <a:ext cx="719226" cy="666296"/>
          </a:xfrm>
          <a:custGeom>
            <a:avLst/>
            <a:gdLst>
              <a:gd name="connsiteX0" fmla="*/ 0 w 252119"/>
              <a:gd name="connsiteY0" fmla="*/ 58931 h 294656"/>
              <a:gd name="connsiteX1" fmla="*/ 126060 w 252119"/>
              <a:gd name="connsiteY1" fmla="*/ 58931 h 294656"/>
              <a:gd name="connsiteX2" fmla="*/ 126060 w 252119"/>
              <a:gd name="connsiteY2" fmla="*/ 0 h 294656"/>
              <a:gd name="connsiteX3" fmla="*/ 252119 w 252119"/>
              <a:gd name="connsiteY3" fmla="*/ 147328 h 294656"/>
              <a:gd name="connsiteX4" fmla="*/ 126060 w 252119"/>
              <a:gd name="connsiteY4" fmla="*/ 294656 h 294656"/>
              <a:gd name="connsiteX5" fmla="*/ 126060 w 252119"/>
              <a:gd name="connsiteY5" fmla="*/ 235725 h 294656"/>
              <a:gd name="connsiteX6" fmla="*/ 0 w 252119"/>
              <a:gd name="connsiteY6" fmla="*/ 235725 h 294656"/>
              <a:gd name="connsiteX7" fmla="*/ 0 w 252119"/>
              <a:gd name="connsiteY7" fmla="*/ 58931 h 2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119" h="294656">
                <a:moveTo>
                  <a:pt x="0" y="58931"/>
                </a:moveTo>
                <a:lnTo>
                  <a:pt x="126060" y="58931"/>
                </a:lnTo>
                <a:lnTo>
                  <a:pt x="126060" y="0"/>
                </a:lnTo>
                <a:lnTo>
                  <a:pt x="252119" y="147328"/>
                </a:lnTo>
                <a:lnTo>
                  <a:pt x="126060" y="294656"/>
                </a:lnTo>
                <a:lnTo>
                  <a:pt x="126060" y="235725"/>
                </a:lnTo>
                <a:lnTo>
                  <a:pt x="0" y="235725"/>
                </a:lnTo>
                <a:lnTo>
                  <a:pt x="0" y="5893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58931" rIns="75636" bIns="589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kern="1200">
              <a:solidFill>
                <a:srgbClr val="FFFFFF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 rot="10800000">
            <a:off x="6321152" y="5166324"/>
            <a:ext cx="719226" cy="666296"/>
          </a:xfrm>
          <a:custGeom>
            <a:avLst/>
            <a:gdLst>
              <a:gd name="connsiteX0" fmla="*/ 0 w 252119"/>
              <a:gd name="connsiteY0" fmla="*/ 58931 h 294656"/>
              <a:gd name="connsiteX1" fmla="*/ 126060 w 252119"/>
              <a:gd name="connsiteY1" fmla="*/ 58931 h 294656"/>
              <a:gd name="connsiteX2" fmla="*/ 126060 w 252119"/>
              <a:gd name="connsiteY2" fmla="*/ 0 h 294656"/>
              <a:gd name="connsiteX3" fmla="*/ 252119 w 252119"/>
              <a:gd name="connsiteY3" fmla="*/ 147328 h 294656"/>
              <a:gd name="connsiteX4" fmla="*/ 126060 w 252119"/>
              <a:gd name="connsiteY4" fmla="*/ 294656 h 294656"/>
              <a:gd name="connsiteX5" fmla="*/ 126060 w 252119"/>
              <a:gd name="connsiteY5" fmla="*/ 235725 h 294656"/>
              <a:gd name="connsiteX6" fmla="*/ 0 w 252119"/>
              <a:gd name="connsiteY6" fmla="*/ 235725 h 294656"/>
              <a:gd name="connsiteX7" fmla="*/ 0 w 252119"/>
              <a:gd name="connsiteY7" fmla="*/ 58931 h 2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119" h="294656">
                <a:moveTo>
                  <a:pt x="0" y="58931"/>
                </a:moveTo>
                <a:lnTo>
                  <a:pt x="126060" y="58931"/>
                </a:lnTo>
                <a:lnTo>
                  <a:pt x="126060" y="0"/>
                </a:lnTo>
                <a:lnTo>
                  <a:pt x="252119" y="147328"/>
                </a:lnTo>
                <a:lnTo>
                  <a:pt x="126060" y="294656"/>
                </a:lnTo>
                <a:lnTo>
                  <a:pt x="126060" y="235725"/>
                </a:lnTo>
                <a:lnTo>
                  <a:pt x="0" y="235725"/>
                </a:lnTo>
                <a:lnTo>
                  <a:pt x="0" y="5893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58931" rIns="75636" bIns="589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kern="1200">
              <a:solidFill>
                <a:srgbClr val="FFFFFF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 rot="10800000">
            <a:off x="3112445" y="5166324"/>
            <a:ext cx="719226" cy="666296"/>
          </a:xfrm>
          <a:custGeom>
            <a:avLst/>
            <a:gdLst>
              <a:gd name="connsiteX0" fmla="*/ 0 w 252119"/>
              <a:gd name="connsiteY0" fmla="*/ 58931 h 294656"/>
              <a:gd name="connsiteX1" fmla="*/ 126060 w 252119"/>
              <a:gd name="connsiteY1" fmla="*/ 58931 h 294656"/>
              <a:gd name="connsiteX2" fmla="*/ 126060 w 252119"/>
              <a:gd name="connsiteY2" fmla="*/ 0 h 294656"/>
              <a:gd name="connsiteX3" fmla="*/ 252119 w 252119"/>
              <a:gd name="connsiteY3" fmla="*/ 147328 h 294656"/>
              <a:gd name="connsiteX4" fmla="*/ 126060 w 252119"/>
              <a:gd name="connsiteY4" fmla="*/ 294656 h 294656"/>
              <a:gd name="connsiteX5" fmla="*/ 126060 w 252119"/>
              <a:gd name="connsiteY5" fmla="*/ 235725 h 294656"/>
              <a:gd name="connsiteX6" fmla="*/ 0 w 252119"/>
              <a:gd name="connsiteY6" fmla="*/ 235725 h 294656"/>
              <a:gd name="connsiteX7" fmla="*/ 0 w 252119"/>
              <a:gd name="connsiteY7" fmla="*/ 58931 h 2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119" h="294656">
                <a:moveTo>
                  <a:pt x="0" y="58931"/>
                </a:moveTo>
                <a:lnTo>
                  <a:pt x="126060" y="58931"/>
                </a:lnTo>
                <a:lnTo>
                  <a:pt x="126060" y="0"/>
                </a:lnTo>
                <a:lnTo>
                  <a:pt x="252119" y="147328"/>
                </a:lnTo>
                <a:lnTo>
                  <a:pt x="126060" y="294656"/>
                </a:lnTo>
                <a:lnTo>
                  <a:pt x="126060" y="235725"/>
                </a:lnTo>
                <a:lnTo>
                  <a:pt x="0" y="235725"/>
                </a:lnTo>
                <a:lnTo>
                  <a:pt x="0" y="5893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58931" rIns="75636" bIns="589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kern="1200">
              <a:solidFill>
                <a:srgbClr val="FFFFFF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 rot="5400000">
            <a:off x="7922209" y="3653119"/>
            <a:ext cx="719226" cy="666296"/>
          </a:xfrm>
          <a:custGeom>
            <a:avLst/>
            <a:gdLst>
              <a:gd name="connsiteX0" fmla="*/ 0 w 252119"/>
              <a:gd name="connsiteY0" fmla="*/ 58931 h 294656"/>
              <a:gd name="connsiteX1" fmla="*/ 126060 w 252119"/>
              <a:gd name="connsiteY1" fmla="*/ 58931 h 294656"/>
              <a:gd name="connsiteX2" fmla="*/ 126060 w 252119"/>
              <a:gd name="connsiteY2" fmla="*/ 0 h 294656"/>
              <a:gd name="connsiteX3" fmla="*/ 252119 w 252119"/>
              <a:gd name="connsiteY3" fmla="*/ 147328 h 294656"/>
              <a:gd name="connsiteX4" fmla="*/ 126060 w 252119"/>
              <a:gd name="connsiteY4" fmla="*/ 294656 h 294656"/>
              <a:gd name="connsiteX5" fmla="*/ 126060 w 252119"/>
              <a:gd name="connsiteY5" fmla="*/ 235725 h 294656"/>
              <a:gd name="connsiteX6" fmla="*/ 0 w 252119"/>
              <a:gd name="connsiteY6" fmla="*/ 235725 h 294656"/>
              <a:gd name="connsiteX7" fmla="*/ 0 w 252119"/>
              <a:gd name="connsiteY7" fmla="*/ 58931 h 294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119" h="294656">
                <a:moveTo>
                  <a:pt x="0" y="58931"/>
                </a:moveTo>
                <a:lnTo>
                  <a:pt x="126060" y="58931"/>
                </a:lnTo>
                <a:lnTo>
                  <a:pt x="126060" y="0"/>
                </a:lnTo>
                <a:lnTo>
                  <a:pt x="252119" y="147328"/>
                </a:lnTo>
                <a:lnTo>
                  <a:pt x="126060" y="294656"/>
                </a:lnTo>
                <a:lnTo>
                  <a:pt x="126060" y="235725"/>
                </a:lnTo>
                <a:lnTo>
                  <a:pt x="0" y="235725"/>
                </a:lnTo>
                <a:lnTo>
                  <a:pt x="0" y="5893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58931" rIns="75636" bIns="589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900" kern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50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What do we look for in a borrowing application?</a:t>
            </a:r>
          </a:p>
        </p:txBody>
      </p:sp>
      <p:pic>
        <p:nvPicPr>
          <p:cNvPr id="7" name="Picture 2" descr="\\desktop21.dclg.gov.uk\DCLGDFS\UserData$\skhan6\Documents\Loan Application Checklist of Key Informati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0000">
            <a:off x="5357381" y="1259123"/>
            <a:ext cx="3950295" cy="441128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1484784"/>
            <a:ext cx="499124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Resolution to borrow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Report to Council / business case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Loan affordability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Precept increase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Precept increase survey / public support</a:t>
            </a:r>
          </a:p>
          <a:p>
            <a:pPr marL="342900" indent="-342900">
              <a:buAutoNum type="arabicPeriod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General project consultation</a:t>
            </a:r>
          </a:p>
        </p:txBody>
      </p:sp>
    </p:spTree>
    <p:extLst>
      <p:ext uri="{BB962C8B-B14F-4D97-AF65-F5344CB8AC3E}">
        <p14:creationId xmlns:p14="http://schemas.microsoft.com/office/powerpoint/2010/main" val="261750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1. Resolution to borrow</a:t>
            </a:r>
          </a:p>
          <a:p>
            <a:endParaRPr lang="en-GB" sz="3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93750" y="1227063"/>
            <a:ext cx="4759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resolved to apply for a loan.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464" y="2420888"/>
            <a:ext cx="3943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Not Quite Right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9504" r="892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15352">
            <a:off x="1678430" y="2690956"/>
            <a:ext cx="3453415" cy="3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97015" y="1196975"/>
            <a:ext cx="46089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RESOLVED to seek the approval of the Secretary of State for Housing, Communities and Local Government to apply for a PWLB loan of £100,000 over the borrowing term of 25 years for the village hall refurbishment.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78548" y="5589240"/>
            <a:ext cx="472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9999"/>
                </a:solidFill>
              </a:rPr>
              <a:t>RIGHT</a:t>
            </a:r>
          </a:p>
        </p:txBody>
      </p:sp>
    </p:spTree>
    <p:extLst>
      <p:ext uri="{BB962C8B-B14F-4D97-AF65-F5344CB8AC3E}">
        <p14:creationId xmlns:p14="http://schemas.microsoft.com/office/powerpoint/2010/main" val="261750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2. Budget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6487">
            <a:off x="452946" y="1129909"/>
            <a:ext cx="4394856" cy="2687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7802">
            <a:off x="5085624" y="2134069"/>
            <a:ext cx="4418182" cy="288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 rot="20711580">
            <a:off x="369472" y="4137130"/>
            <a:ext cx="3943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Not quite there. No loan repayment provision included.</a:t>
            </a:r>
          </a:p>
        </p:txBody>
      </p:sp>
      <p:sp>
        <p:nvSpPr>
          <p:cNvPr id="10" name="TextBox 9"/>
          <p:cNvSpPr txBox="1"/>
          <p:nvPr/>
        </p:nvSpPr>
        <p:spPr>
          <a:xfrm rot="1448356">
            <a:off x="4099241" y="4867450"/>
            <a:ext cx="4721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9999"/>
                </a:solidFill>
              </a:rPr>
              <a:t>Definitely there. Loan repayment provision line included.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021288"/>
            <a:ext cx="740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Optional? ….Cash-flow forecast table covering a number of years</a:t>
            </a:r>
          </a:p>
        </p:txBody>
      </p:sp>
    </p:spTree>
    <p:extLst>
      <p:ext uri="{BB962C8B-B14F-4D97-AF65-F5344CB8AC3E}">
        <p14:creationId xmlns:p14="http://schemas.microsoft.com/office/powerpoint/2010/main" val="261750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3. Report to Council / Business Case</a:t>
            </a:r>
          </a:p>
          <a:p>
            <a:endParaRPr lang="en-GB" sz="3000" u="sng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224" y="1201167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048" y="1218059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72" y="1222375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672" y="1196975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189682" y="1196975"/>
            <a:ext cx="2246982" cy="2935573"/>
            <a:chOff x="189682" y="1196975"/>
            <a:chExt cx="2246982" cy="2935573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82" y="1196975"/>
              <a:ext cx="2246982" cy="2935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1496616" y="1340768"/>
              <a:ext cx="864096" cy="50405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  <a:latin typeface="Impact" panose="020B0806030902050204" pitchFamily="34" charset="0"/>
                </a:rPr>
                <a:t>Something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Impact" panose="020B0806030902050204" pitchFamily="34" charset="0"/>
                </a:rPr>
                <a:t>Parish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Impact" panose="020B0806030902050204" pitchFamily="34" charset="0"/>
                </a:rPr>
                <a:t>Council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496616" y="1988840"/>
              <a:ext cx="864096" cy="50405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>
                  <a:solidFill>
                    <a:schemeClr val="tx1"/>
                  </a:solidFill>
                  <a:latin typeface="Impact" panose="020B0806030902050204" pitchFamily="34" charset="0"/>
                </a:rPr>
                <a:t>Report to Council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3296816" y="1412776"/>
            <a:ext cx="864096" cy="50405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96816" y="1988840"/>
            <a:ext cx="864096" cy="50405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Land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Valuation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97016" y="1340768"/>
            <a:ext cx="86409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81192" y="1340768"/>
            <a:ext cx="864096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265368" y="1340768"/>
            <a:ext cx="864096" cy="504056"/>
          </a:xfrm>
          <a:prstGeom prst="rect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97016" y="1988840"/>
            <a:ext cx="86409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Project Costings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681192" y="1988840"/>
            <a:ext cx="864096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Building Designs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265368" y="2060848"/>
            <a:ext cx="864096" cy="504056"/>
          </a:xfrm>
          <a:prstGeom prst="rect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Contractor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Estimates</a:t>
            </a: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4410">
            <a:off x="3305585" y="3232849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370">
            <a:off x="1591571" y="3284318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7319">
            <a:off x="7114745" y="3471565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7319">
            <a:off x="5617104" y="3258901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3698">
            <a:off x="133667" y="3738523"/>
            <a:ext cx="2246982" cy="29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 rot="822180">
            <a:off x="4736976" y="3573016"/>
            <a:ext cx="864096" cy="504056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35" name="Rectangle 34"/>
          <p:cNvSpPr/>
          <p:nvPr/>
        </p:nvSpPr>
        <p:spPr>
          <a:xfrm rot="758132">
            <a:off x="4565619" y="4165478"/>
            <a:ext cx="864096" cy="504056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Building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Valuation</a:t>
            </a:r>
          </a:p>
        </p:txBody>
      </p:sp>
      <p:sp>
        <p:nvSpPr>
          <p:cNvPr id="36" name="Rectangle 35"/>
          <p:cNvSpPr/>
          <p:nvPr/>
        </p:nvSpPr>
        <p:spPr>
          <a:xfrm rot="529702">
            <a:off x="2898330" y="3492322"/>
            <a:ext cx="864096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37" name="Rectangle 36"/>
          <p:cNvSpPr/>
          <p:nvPr/>
        </p:nvSpPr>
        <p:spPr>
          <a:xfrm rot="253710">
            <a:off x="2828295" y="4072621"/>
            <a:ext cx="864096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Building Designs</a:t>
            </a:r>
          </a:p>
        </p:txBody>
      </p:sp>
      <p:sp>
        <p:nvSpPr>
          <p:cNvPr id="38" name="Rectangle 37"/>
          <p:cNvSpPr/>
          <p:nvPr/>
        </p:nvSpPr>
        <p:spPr>
          <a:xfrm rot="1052005">
            <a:off x="7160645" y="3668190"/>
            <a:ext cx="864096" cy="504056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39" name="Rectangle 38"/>
          <p:cNvSpPr/>
          <p:nvPr/>
        </p:nvSpPr>
        <p:spPr>
          <a:xfrm rot="1140181">
            <a:off x="6941884" y="4309494"/>
            <a:ext cx="864096" cy="504056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Land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Valuation</a:t>
            </a:r>
          </a:p>
        </p:txBody>
      </p:sp>
      <p:sp>
        <p:nvSpPr>
          <p:cNvPr id="40" name="Rectangle 39"/>
          <p:cNvSpPr/>
          <p:nvPr/>
        </p:nvSpPr>
        <p:spPr>
          <a:xfrm rot="964387">
            <a:off x="8697416" y="3933056"/>
            <a:ext cx="86409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41" name="Rectangle 40"/>
          <p:cNvSpPr/>
          <p:nvPr/>
        </p:nvSpPr>
        <p:spPr>
          <a:xfrm rot="1001379">
            <a:off x="8463563" y="4550575"/>
            <a:ext cx="86409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Project Costings</a:t>
            </a:r>
          </a:p>
        </p:txBody>
      </p:sp>
      <p:sp>
        <p:nvSpPr>
          <p:cNvPr id="42" name="Rectangle 41"/>
          <p:cNvSpPr/>
          <p:nvPr/>
        </p:nvSpPr>
        <p:spPr>
          <a:xfrm rot="20938586">
            <a:off x="1176795" y="3722988"/>
            <a:ext cx="864096" cy="504056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Something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Parish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Council</a:t>
            </a:r>
          </a:p>
        </p:txBody>
      </p:sp>
      <p:sp>
        <p:nvSpPr>
          <p:cNvPr id="43" name="Rectangle 42"/>
          <p:cNvSpPr/>
          <p:nvPr/>
        </p:nvSpPr>
        <p:spPr>
          <a:xfrm rot="20919583">
            <a:off x="1280592" y="4365104"/>
            <a:ext cx="864096" cy="504056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Impact" panose="020B0806030902050204" pitchFamily="34" charset="0"/>
              </a:rPr>
              <a:t>Property Survey</a:t>
            </a:r>
          </a:p>
        </p:txBody>
      </p:sp>
    </p:spTree>
    <p:extLst>
      <p:ext uri="{BB962C8B-B14F-4D97-AF65-F5344CB8AC3E}">
        <p14:creationId xmlns:p14="http://schemas.microsoft.com/office/powerpoint/2010/main" val="338142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4. Loan Affordability</a:t>
            </a:r>
          </a:p>
        </p:txBody>
      </p:sp>
      <p:sp>
        <p:nvSpPr>
          <p:cNvPr id="8" name="Down Arrow 7"/>
          <p:cNvSpPr/>
          <p:nvPr/>
        </p:nvSpPr>
        <p:spPr>
          <a:xfrm>
            <a:off x="4808984" y="2276872"/>
            <a:ext cx="360040" cy="115212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wn Arrow 8"/>
          <p:cNvSpPr/>
          <p:nvPr/>
        </p:nvSpPr>
        <p:spPr>
          <a:xfrm rot="16200000">
            <a:off x="3476836" y="3032956"/>
            <a:ext cx="360040" cy="115212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 rot="5400000">
            <a:off x="6069124" y="3045156"/>
            <a:ext cx="360040" cy="115212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440832" y="1214239"/>
            <a:ext cx="2880320" cy="129614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3300"/>
                </a:solidFill>
              </a:rPr>
              <a:t>Income from Project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85738" y="1196975"/>
            <a:ext cx="2880320" cy="1296144"/>
          </a:xfrm>
          <a:prstGeom prst="round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>
                <a:solidFill>
                  <a:srgbClr val="FFFF00"/>
                </a:solidFill>
              </a:rPr>
              <a:t>Existing Loan Repayments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07384" y="5013176"/>
            <a:ext cx="2880320" cy="129614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Reserves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897216" y="3068960"/>
            <a:ext cx="2880320" cy="129614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20000"/>
                    <a:lumOff val="80000"/>
                  </a:schemeClr>
                </a:solidFill>
              </a:rPr>
              <a:t>Other income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72480" y="4941168"/>
            <a:ext cx="2880320" cy="12961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3366"/>
                </a:solidFill>
              </a:rPr>
              <a:t>Other Grants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28464" y="3068960"/>
            <a:ext cx="2880320" cy="12961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66"/>
                </a:solidFill>
              </a:rPr>
              <a:t>Efficiency Savings</a:t>
            </a:r>
          </a:p>
        </p:txBody>
      </p:sp>
      <p:sp>
        <p:nvSpPr>
          <p:cNvPr id="20" name="Down Arrow 19"/>
          <p:cNvSpPr/>
          <p:nvPr/>
        </p:nvSpPr>
        <p:spPr>
          <a:xfrm rot="13419189">
            <a:off x="3439120" y="3801395"/>
            <a:ext cx="360040" cy="133049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own Arrow 20"/>
          <p:cNvSpPr/>
          <p:nvPr/>
        </p:nvSpPr>
        <p:spPr>
          <a:xfrm rot="8073530">
            <a:off x="6226912" y="3875746"/>
            <a:ext cx="360040" cy="134859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016896" y="3429000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How will you repay the loan?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825208" y="1124744"/>
            <a:ext cx="2880320" cy="129614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>
                <a:solidFill>
                  <a:schemeClr val="bg1">
                    <a:lumMod val="50000"/>
                  </a:schemeClr>
                </a:solidFill>
              </a:rPr>
              <a:t>Plan B scenario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512840" y="5157192"/>
            <a:ext cx="2880320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3366"/>
                </a:solidFill>
              </a:rPr>
              <a:t>Existing Precept Budget</a:t>
            </a:r>
          </a:p>
        </p:txBody>
      </p:sp>
      <p:sp>
        <p:nvSpPr>
          <p:cNvPr id="19" name="Down Arrow 18"/>
          <p:cNvSpPr/>
          <p:nvPr/>
        </p:nvSpPr>
        <p:spPr>
          <a:xfrm rot="10800000">
            <a:off x="4772980" y="4005064"/>
            <a:ext cx="360040" cy="115212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480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MHCLG_3282_SML_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" y="116632"/>
            <a:ext cx="173405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4677" y="94030"/>
            <a:ext cx="7722859" cy="936104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5pPr>
            <a:lvl6pPr marL="45709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6pPr>
            <a:lvl7pPr marL="91418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7pPr>
            <a:lvl8pPr marL="1371270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8pPr>
            <a:lvl9pPr marL="1828361" algn="r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5. Precept increase</a:t>
            </a:r>
          </a:p>
        </p:txBody>
      </p:sp>
      <p:sp>
        <p:nvSpPr>
          <p:cNvPr id="6" name="Oval 5"/>
          <p:cNvSpPr/>
          <p:nvPr/>
        </p:nvSpPr>
        <p:spPr>
          <a:xfrm>
            <a:off x="344488" y="1196975"/>
            <a:ext cx="3744416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92D050"/>
                </a:solidFill>
              </a:rPr>
              <a:t>Percentage Increase</a:t>
            </a:r>
          </a:p>
          <a:p>
            <a:pPr algn="ctr"/>
            <a:endParaRPr lang="en-GB" dirty="0">
              <a:solidFill>
                <a:srgbClr val="92D050"/>
              </a:solidFill>
            </a:endParaRP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5%?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10%?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15%?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20%?</a:t>
            </a:r>
          </a:p>
          <a:p>
            <a:pPr marL="342900" indent="-342900" algn="ctr">
              <a:buFont typeface="Arial" charset="0"/>
              <a:buChar char="•"/>
            </a:pP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38639" y="1196975"/>
            <a:ext cx="3744416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92D050"/>
                </a:solidFill>
              </a:rPr>
              <a:t>Monetary </a:t>
            </a:r>
          </a:p>
          <a:p>
            <a:pPr algn="ctr"/>
            <a:r>
              <a:rPr lang="en-GB" b="1" dirty="0">
                <a:solidFill>
                  <a:srgbClr val="92D050"/>
                </a:solidFill>
              </a:rPr>
              <a:t>Increase</a:t>
            </a:r>
          </a:p>
          <a:p>
            <a:pPr algn="ctr"/>
            <a:endParaRPr lang="en-GB" b="1" dirty="0">
              <a:solidFill>
                <a:srgbClr val="92D050"/>
              </a:solidFill>
            </a:endParaRP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£5?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£10?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£15?</a:t>
            </a:r>
          </a:p>
          <a:p>
            <a:pPr marL="342900" indent="-342900" algn="ctr">
              <a:buFont typeface="Arial" charset="0"/>
              <a:buChar char="•"/>
            </a:pPr>
            <a:r>
              <a:rPr lang="en-GB" b="1" dirty="0">
                <a:solidFill>
                  <a:srgbClr val="92D050"/>
                </a:solidFill>
              </a:rPr>
              <a:t>£20?</a:t>
            </a:r>
          </a:p>
          <a:p>
            <a:pPr marL="342900" indent="-342900" algn="ctr">
              <a:buFont typeface="Arial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909831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FBF9F0EEF9024B851798905602A73B" ma:contentTypeVersion="8" ma:contentTypeDescription="Create a new document." ma:contentTypeScope="" ma:versionID="cd40cc6ee4950adb00f3eac6e03d05fd">
  <xsd:schema xmlns:xsd="http://www.w3.org/2001/XMLSchema" xmlns:xs="http://www.w3.org/2001/XMLSchema" xmlns:p="http://schemas.microsoft.com/office/2006/metadata/properties" xmlns:ns2="52907788-3c74-4840-b653-af3aea5e5f4b" xmlns:ns3="49dd332d-6948-448e-8342-709605274695" targetNamespace="http://schemas.microsoft.com/office/2006/metadata/properties" ma:root="true" ma:fieldsID="c0e984229546ad14649780b3c722b095" ns2:_="" ns3:_="">
    <xsd:import namespace="52907788-3c74-4840-b653-af3aea5e5f4b"/>
    <xsd:import namespace="49dd332d-6948-448e-8342-7096052746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07788-3c74-4840-b653-af3aea5e5f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dd332d-6948-448e-8342-7096052746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sisl xmlns:xsi="http://www.w3.org/2001/XMLSchema-instance" xmlns:xsd="http://www.w3.org/2001/XMLSchema" xmlns="http://www.boldonjames.com/2008/01/sie/internal/label" sislVersion="0" policy="8270c081-d9f3-48ae-83c7-c2320a8ca25c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825F0C-BEC8-4012-9E09-DDB4627F9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07788-3c74-4840-b653-af3aea5e5f4b"/>
    <ds:schemaRef ds:uri="49dd332d-6948-448e-8342-7096052746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DE86BA-B7FE-498F-9699-47B3306446E6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83AF3959-5E44-4B2E-89BF-98DEB171B35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CBC525A-21FC-474D-8D5C-798A80B7D98B}">
  <ds:schemaRefs>
    <ds:schemaRef ds:uri="http://schemas.openxmlformats.org/package/2006/metadata/core-properties"/>
    <ds:schemaRef ds:uri="49dd332d-6948-448e-8342-709605274695"/>
    <ds:schemaRef ds:uri="http://schemas.microsoft.com/office/2006/metadata/properties"/>
    <ds:schemaRef ds:uri="52907788-3c74-4840-b653-af3aea5e5f4b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717</Words>
  <Application>Microsoft Office PowerPoint</Application>
  <PresentationFormat>A4 Paper (210x297 mm)</PresentationFormat>
  <Paragraphs>184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for Communities and Local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ILASKA</dc:creator>
  <cp:lastModifiedBy>Chris Borg</cp:lastModifiedBy>
  <cp:revision>280</cp:revision>
  <cp:lastPrinted>2019-03-29T16:31:59Z</cp:lastPrinted>
  <dcterms:created xsi:type="dcterms:W3CDTF">2017-01-04T20:32:20Z</dcterms:created>
  <dcterms:modified xsi:type="dcterms:W3CDTF">2019-04-24T07:26:30Z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90c02be0-d3af-498e-a570-792ee8439f17</vt:lpwstr>
  </property>
  <property fmtid="{D5CDD505-2E9C-101B-9397-08002B2CF9AE}" pid="3" name="bjSaver">
    <vt:lpwstr>XaAX9j1NZXLDZs81R6KMBo3Dt1xGeGWx</vt:lpwstr>
  </property>
  <property fmtid="{D5CDD505-2E9C-101B-9397-08002B2CF9AE}" pid="4" name="bjDocumentSecurityLabel">
    <vt:lpwstr>No Marking</vt:lpwstr>
  </property>
  <property fmtid="{D5CDD505-2E9C-101B-9397-08002B2CF9AE}" pid="5" name="ContentTypeId">
    <vt:lpwstr>0x0101008EFBF9F0EEF9024B851798905602A73B</vt:lpwstr>
  </property>
  <property fmtid="{D5CDD505-2E9C-101B-9397-08002B2CF9AE}" pid="6" name="Order">
    <vt:r8>100</vt:r8>
  </property>
  <property fmtid="{D5CDD505-2E9C-101B-9397-08002B2CF9AE}" pid="7" name="AuthorIds_UIVersion_1024">
    <vt:lpwstr>60</vt:lpwstr>
  </property>
</Properties>
</file>